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58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22.04.2020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22.04.2020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4800" dirty="0" smtClean="0">
                <a:latin typeface="+mn-lt"/>
              </a:rPr>
              <a:t>Суставная гимнастика в домашних условиях</a:t>
            </a:r>
            <a:endParaRPr lang="ru-RU" sz="4800" dirty="0">
              <a:latin typeface="+mn-lt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071670" y="4000504"/>
            <a:ext cx="6643734" cy="1638296"/>
          </a:xfrm>
        </p:spPr>
        <p:txBody>
          <a:bodyPr>
            <a:normAutofit fontScale="62500" lnSpcReduction="20000"/>
          </a:bodyPr>
          <a:lstStyle/>
          <a:p>
            <a:endParaRPr lang="ru-RU" dirty="0" smtClean="0">
              <a:solidFill>
                <a:schemeClr val="tx1"/>
              </a:solidFill>
            </a:endParaRPr>
          </a:p>
          <a:p>
            <a:endParaRPr lang="ru-RU" dirty="0" smtClean="0">
              <a:solidFill>
                <a:schemeClr val="tx1"/>
              </a:solidFill>
            </a:endParaRPr>
          </a:p>
          <a:p>
            <a:pPr algn="r"/>
            <a:r>
              <a:rPr lang="ru-RU" b="1" dirty="0" smtClean="0">
                <a:solidFill>
                  <a:schemeClr val="tx1"/>
                </a:solidFill>
              </a:rPr>
              <a:t>Подготовила:</a:t>
            </a:r>
          </a:p>
          <a:p>
            <a:pPr algn="r"/>
            <a:r>
              <a:rPr lang="ru-RU" b="1" dirty="0" smtClean="0">
                <a:solidFill>
                  <a:schemeClr val="tx1"/>
                </a:solidFill>
              </a:rPr>
              <a:t> инструктор по физической </a:t>
            </a:r>
            <a:r>
              <a:rPr lang="ru-RU" b="1" dirty="0" smtClean="0">
                <a:solidFill>
                  <a:schemeClr val="tx1"/>
                </a:solidFill>
              </a:rPr>
              <a:t>культуре</a:t>
            </a:r>
          </a:p>
          <a:p>
            <a:pPr algn="r"/>
            <a:r>
              <a:rPr lang="ru-RU" b="1" dirty="0" smtClean="0">
                <a:solidFill>
                  <a:schemeClr val="tx1"/>
                </a:solidFill>
              </a:rPr>
              <a:t> Детского сада № 16</a:t>
            </a:r>
            <a:endParaRPr lang="ru-RU" b="1" dirty="0" smtClean="0">
              <a:solidFill>
                <a:schemeClr val="tx1"/>
              </a:solidFill>
            </a:endParaRPr>
          </a:p>
          <a:p>
            <a:pPr algn="r"/>
            <a:r>
              <a:rPr lang="ru-RU" b="1" dirty="0" smtClean="0">
                <a:solidFill>
                  <a:schemeClr val="tx1"/>
                </a:solidFill>
              </a:rPr>
              <a:t> </a:t>
            </a:r>
            <a:r>
              <a:rPr lang="ru-RU" b="1" dirty="0" err="1" smtClean="0">
                <a:solidFill>
                  <a:schemeClr val="tx1"/>
                </a:solidFill>
              </a:rPr>
              <a:t>Герасина</a:t>
            </a:r>
            <a:r>
              <a:rPr lang="ru-RU" b="1" dirty="0" smtClean="0">
                <a:solidFill>
                  <a:schemeClr val="tx1"/>
                </a:solidFill>
              </a:rPr>
              <a:t> Д.А.</a:t>
            </a:r>
            <a:endParaRPr lang="ru-RU" b="1" dirty="0">
              <a:solidFill>
                <a:schemeClr val="tx1"/>
              </a:solidFill>
            </a:endParaRPr>
          </a:p>
        </p:txBody>
      </p:sp>
      <p:pic>
        <p:nvPicPr>
          <p:cNvPr id="1026" name="Picture 2" descr="C:\Users\343434\Desktop\s12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1242" y="4740275"/>
            <a:ext cx="2636757" cy="1831997"/>
          </a:xfrm>
          <a:prstGeom prst="rect">
            <a:avLst/>
          </a:prstGeom>
          <a:noFill/>
        </p:spPr>
      </p:pic>
      <p:pic>
        <p:nvPicPr>
          <p:cNvPr id="4" name="Picture 2" descr="C:\Users\343434\Desktop\sm_full.aspx_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30283" y="205640"/>
            <a:ext cx="2327997" cy="167552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800200"/>
          </a:xfrm>
        </p:spPr>
        <p:txBody>
          <a:bodyPr>
            <a:normAutofit/>
          </a:bodyPr>
          <a:lstStyle/>
          <a:p>
            <a:pPr algn="r"/>
            <a:r>
              <a:rPr lang="ru-RU" sz="2800" b="1" dirty="0" smtClean="0">
                <a:solidFill>
                  <a:schemeClr val="tx1"/>
                </a:solidFill>
                <a:latin typeface="+mn-lt"/>
              </a:rPr>
              <a:t>В жизни живёт лучше тот</a:t>
            </a:r>
            <a:r>
              <a:rPr lang="ru-RU" sz="2800" b="1" dirty="0" smtClean="0">
                <a:solidFill>
                  <a:schemeClr val="tx1"/>
                </a:solidFill>
                <a:latin typeface="+mn-lt"/>
              </a:rPr>
              <a:t>,</a:t>
            </a:r>
            <a:br>
              <a:rPr lang="ru-RU" sz="2800" b="1" dirty="0" smtClean="0">
                <a:solidFill>
                  <a:schemeClr val="tx1"/>
                </a:solidFill>
                <a:latin typeface="+mn-lt"/>
              </a:rPr>
            </a:br>
            <a:r>
              <a:rPr lang="ru-RU" sz="2800" b="1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2800" b="1" dirty="0" smtClean="0">
                <a:solidFill>
                  <a:schemeClr val="tx1"/>
                </a:solidFill>
                <a:latin typeface="+mn-lt"/>
              </a:rPr>
              <a:t>кто окреп хорошо физически.</a:t>
            </a:r>
            <a:br>
              <a:rPr lang="ru-RU" sz="2800" b="1" dirty="0" smtClean="0">
                <a:solidFill>
                  <a:schemeClr val="tx1"/>
                </a:solidFill>
                <a:latin typeface="+mn-lt"/>
              </a:rPr>
            </a:br>
            <a:r>
              <a:rPr lang="ru-RU" sz="2800" b="1" dirty="0" smtClean="0">
                <a:solidFill>
                  <a:schemeClr val="tx1"/>
                </a:solidFill>
                <a:latin typeface="+mn-lt"/>
              </a:rPr>
              <a:t>Калинин М.И.</a:t>
            </a:r>
            <a:endParaRPr lang="ru-RU" sz="28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4191744"/>
          </a:xfrm>
        </p:spPr>
        <p:txBody>
          <a:bodyPr>
            <a:normAutofit fontScale="92500" lnSpcReduction="10000"/>
          </a:bodyPr>
          <a:lstStyle/>
          <a:p>
            <a:pPr indent="0">
              <a:buNone/>
            </a:pPr>
            <a:r>
              <a:rPr lang="ru-RU" dirty="0" smtClean="0"/>
              <a:t>Само название «суставная» подсказывает нам о том, что гимнастика эта предназначена, прежде всего для разогрева суставов нашего организма. </a:t>
            </a:r>
            <a:endParaRPr lang="ru-RU" dirty="0" smtClean="0"/>
          </a:p>
          <a:p>
            <a:pPr indent="0">
              <a:buNone/>
            </a:pPr>
            <a:r>
              <a:rPr lang="ru-RU" dirty="0" smtClean="0"/>
              <a:t>Комплекс </a:t>
            </a:r>
            <a:r>
              <a:rPr lang="ru-RU" dirty="0" smtClean="0"/>
              <a:t>таких упражнений подходит для любого возраста и уровня физической подготовки, способствует общему оздоровлению организма. Гимнастика даёт необходимую человеку дневную мышечную нагрузку, укрепляет мышцы спины, тела, живота, предупреждает возникновение жировых осложнений, укрепляет и разрабатывает суставы. Кроме того, гимнастика повышает активность, даёт прилив бодрости, улучшает настроение.</a:t>
            </a:r>
            <a:endParaRPr lang="ru-RU" dirty="0"/>
          </a:p>
        </p:txBody>
      </p:sp>
    </p:spTree>
  </p:cSld>
  <p:clrMapOvr>
    <a:masterClrMapping/>
  </p:clrMapOvr>
  <p:transition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sz="6000" dirty="0" smtClean="0">
                <a:solidFill>
                  <a:schemeClr val="tx1"/>
                </a:solidFill>
                <a:latin typeface="+mn-lt"/>
              </a:rPr>
              <a:t>Упражнения на суставную гимнастику</a:t>
            </a:r>
            <a:endParaRPr lang="ru-RU" sz="6000" dirty="0">
              <a:solidFill>
                <a:schemeClr val="tx1"/>
              </a:solidFill>
              <a:latin typeface="+mn-lt"/>
            </a:endParaRPr>
          </a:p>
        </p:txBody>
      </p:sp>
    </p:spTree>
  </p:cSld>
  <p:clrMapOvr>
    <a:masterClrMapping/>
  </p:clrMapOvr>
  <p:transition>
    <p:wedg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457200" y="548680"/>
            <a:ext cx="4038600" cy="5806245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1. </a:t>
            </a:r>
            <a:r>
              <a:rPr lang="ru-RU" sz="2800" b="1" dirty="0" smtClean="0">
                <a:solidFill>
                  <a:srgbClr val="0070C0"/>
                </a:solidFill>
              </a:rPr>
              <a:t>«Яблоко на тарелке</a:t>
            </a:r>
            <a:r>
              <a:rPr lang="ru-RU" sz="2800" dirty="0" smtClean="0">
                <a:solidFill>
                  <a:srgbClr val="0070C0"/>
                </a:solidFill>
              </a:rPr>
              <a:t>»</a:t>
            </a:r>
          </a:p>
          <a:p>
            <a:pPr indent="0">
              <a:buNone/>
            </a:pPr>
            <a:r>
              <a:rPr lang="ru-RU" sz="2800" b="1" dirty="0" smtClean="0"/>
              <a:t>Круговые вращения головой, представляя, что катаем яблоко по тарелке. Куда тарелка наклонилась, туда яблоко перекатилось.</a:t>
            </a:r>
          </a:p>
          <a:p>
            <a:pPr indent="0">
              <a:buNone/>
            </a:pPr>
            <a:r>
              <a:rPr lang="ru-RU" sz="2800" dirty="0" smtClean="0"/>
              <a:t>2. </a:t>
            </a:r>
            <a:r>
              <a:rPr lang="ru-RU" sz="2800" b="1" dirty="0" smtClean="0">
                <a:solidFill>
                  <a:srgbClr val="0070C0"/>
                </a:solidFill>
              </a:rPr>
              <a:t>«Рисуем круги»</a:t>
            </a:r>
          </a:p>
          <a:p>
            <a:pPr indent="0">
              <a:buNone/>
            </a:pPr>
            <a:r>
              <a:rPr lang="ru-RU" sz="2800" b="1" dirty="0" smtClean="0"/>
              <a:t>Круговые вращения плечами вперёд и назад, представляя, что рисуем разноцветные круги. Можно спросить ребёнка о том, какого цвета круги он рисует</a:t>
            </a:r>
            <a:endParaRPr lang="ru-RU" sz="2800" b="1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4643438" y="285728"/>
            <a:ext cx="4043362" cy="6069197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3. </a:t>
            </a:r>
            <a:r>
              <a:rPr lang="ru-RU" sz="2800" b="1" dirty="0" smtClean="0">
                <a:solidFill>
                  <a:srgbClr val="0070C0"/>
                </a:solidFill>
              </a:rPr>
              <a:t>«Хи-хи, ха-ха»</a:t>
            </a:r>
          </a:p>
          <a:p>
            <a:pPr indent="0">
              <a:buNone/>
            </a:pPr>
            <a:r>
              <a:rPr lang="ru-RU" sz="2800" b="1" dirty="0" smtClean="0"/>
              <a:t>Подъём </a:t>
            </a:r>
            <a:r>
              <a:rPr lang="ru-RU" sz="2800" b="1" dirty="0" err="1" smtClean="0"/>
              <a:t>плечей</a:t>
            </a:r>
            <a:r>
              <a:rPr lang="ru-RU" sz="2800" b="1" dirty="0" smtClean="0"/>
              <a:t> к ушам, </a:t>
            </a:r>
            <a:r>
              <a:rPr lang="ru-RU" sz="2800" b="1" dirty="0" err="1" smtClean="0"/>
              <a:t>преставляем</a:t>
            </a:r>
            <a:r>
              <a:rPr lang="ru-RU" sz="2800" b="1" dirty="0" smtClean="0"/>
              <a:t>, что плечики смеются. Произносим «хи-хи» - поднимаем плечи вверх, «ха-ха» – вниз. Делаем обоими плечами, потом поочерёдно</a:t>
            </a:r>
          </a:p>
          <a:p>
            <a:pPr indent="0">
              <a:buNone/>
            </a:pPr>
            <a:r>
              <a:rPr lang="ru-RU" sz="2800" dirty="0" smtClean="0"/>
              <a:t>4. </a:t>
            </a:r>
            <a:r>
              <a:rPr lang="ru-RU" sz="2800" b="1" dirty="0" smtClean="0">
                <a:solidFill>
                  <a:srgbClr val="0070C0"/>
                </a:solidFill>
              </a:rPr>
              <a:t>«Ворона»</a:t>
            </a:r>
          </a:p>
          <a:p>
            <a:pPr indent="0">
              <a:buNone/>
            </a:pPr>
            <a:r>
              <a:rPr lang="ru-RU" sz="2800" b="1" dirty="0" smtClean="0"/>
              <a:t>Вытягиваем руки вперёд, выпрямляем в локтях. Ладошки собираем в кулаки и изображаем каркающую ворону, разжимаем и сжимаем кулаки</a:t>
            </a:r>
            <a:endParaRPr lang="ru-RU" sz="2800" b="1" dirty="0"/>
          </a:p>
        </p:txBody>
      </p:sp>
    </p:spTree>
  </p:cSld>
  <p:clrMapOvr>
    <a:masterClrMapping/>
  </p:clrMapOvr>
  <p:transition>
    <p:diamond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404664"/>
            <a:ext cx="4038600" cy="5950261"/>
          </a:xfrm>
        </p:spPr>
        <p:txBody>
          <a:bodyPr>
            <a:normAutofit/>
          </a:bodyPr>
          <a:lstStyle/>
          <a:p>
            <a:pPr indent="0">
              <a:buNone/>
            </a:pPr>
            <a:r>
              <a:rPr lang="ru-RU" sz="2400" b="1" dirty="0" smtClean="0"/>
              <a:t>5. </a:t>
            </a:r>
            <a:r>
              <a:rPr lang="ru-RU" sz="2400" b="1" dirty="0" smtClean="0">
                <a:solidFill>
                  <a:srgbClr val="0070C0"/>
                </a:solidFill>
              </a:rPr>
              <a:t>«Рисуем круги»</a:t>
            </a:r>
          </a:p>
          <a:p>
            <a:pPr indent="0">
              <a:buNone/>
            </a:pPr>
            <a:r>
              <a:rPr lang="ru-RU" sz="2400" b="1" dirty="0" smtClean="0"/>
              <a:t>Вращаем кулаками – рисуем круги</a:t>
            </a:r>
          </a:p>
          <a:p>
            <a:pPr indent="0">
              <a:buNone/>
            </a:pPr>
            <a:r>
              <a:rPr lang="ru-RU" sz="2400" b="1" dirty="0" smtClean="0"/>
              <a:t>6. </a:t>
            </a:r>
            <a:r>
              <a:rPr lang="ru-RU" sz="2400" b="1" dirty="0" smtClean="0">
                <a:solidFill>
                  <a:srgbClr val="0070C0"/>
                </a:solidFill>
              </a:rPr>
              <a:t>«Круги стопами»</a:t>
            </a:r>
          </a:p>
          <a:p>
            <a:pPr indent="0">
              <a:buNone/>
            </a:pPr>
            <a:r>
              <a:rPr lang="ru-RU" sz="2400" b="1" dirty="0" smtClean="0"/>
              <a:t>Сидя, вытянув ноги. Вращаем стопа по кругу в одну сторону, а затем другую – рисуем круги. А затем шагаем (изображаем шаг – вытягиваем носочки от себя по очереди правой и левой ногой)</a:t>
            </a:r>
            <a:endParaRPr lang="ru-RU" sz="2400" b="1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404664"/>
            <a:ext cx="4038600" cy="5950261"/>
          </a:xfrm>
        </p:spPr>
        <p:txBody>
          <a:bodyPr>
            <a:normAutofit/>
          </a:bodyPr>
          <a:lstStyle/>
          <a:p>
            <a:pPr indent="0">
              <a:buNone/>
            </a:pPr>
            <a:r>
              <a:rPr lang="ru-RU" sz="2400" b="1" dirty="0" smtClean="0"/>
              <a:t>7. </a:t>
            </a:r>
            <a:r>
              <a:rPr lang="ru-RU" sz="2400" b="1" dirty="0" smtClean="0">
                <a:solidFill>
                  <a:srgbClr val="0070C0"/>
                </a:solidFill>
              </a:rPr>
              <a:t>«Ножки собрались»</a:t>
            </a:r>
          </a:p>
          <a:p>
            <a:pPr indent="0">
              <a:buNone/>
            </a:pPr>
            <a:r>
              <a:rPr lang="ru-RU" sz="2400" b="1" dirty="0" smtClean="0"/>
              <a:t>Опираемся на ладони сзади, отрываем ноги от пола и побежали по воздуху – сгибаем и разгибаем ноги в коленях</a:t>
            </a:r>
          </a:p>
          <a:p>
            <a:pPr indent="0">
              <a:buNone/>
            </a:pPr>
            <a:r>
              <a:rPr lang="ru-RU" sz="2400" b="1" dirty="0" smtClean="0"/>
              <a:t>8. Постучим стопами об пол</a:t>
            </a:r>
            <a:endParaRPr lang="ru-RU" sz="2400" b="1" dirty="0"/>
          </a:p>
        </p:txBody>
      </p:sp>
    </p:spTree>
  </p:cSld>
  <p:clrMapOvr>
    <a:masterClrMapping/>
  </p:clrMapOvr>
  <p:transition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79512" y="332656"/>
            <a:ext cx="4536504" cy="6022269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9. </a:t>
            </a:r>
            <a:r>
              <a:rPr lang="ru-RU" b="1" dirty="0" smtClean="0">
                <a:solidFill>
                  <a:srgbClr val="0070C0"/>
                </a:solidFill>
              </a:rPr>
              <a:t>«Машина-трясучка»</a:t>
            </a:r>
          </a:p>
          <a:p>
            <a:pPr>
              <a:buNone/>
            </a:pPr>
            <a:r>
              <a:rPr lang="ru-RU" b="1" dirty="0" smtClean="0"/>
              <a:t>Садимся удобно, ноги и руки вытянуть вперёд. Превращаемся в машину-трясучку. Начинаем трясти всем телом. Трясём руками и ногами, слегка подпрыгивая на ягодицах. Кисти рук расслаблены. Встряхиваются также икроножные мышцы и бёдра. При этом можно произносить звук «а-а-а»</a:t>
            </a:r>
            <a:endParaRPr lang="ru-RU" b="1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332656"/>
            <a:ext cx="4038600" cy="6022269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b="1" dirty="0" smtClean="0">
                <a:solidFill>
                  <a:srgbClr val="0070C0"/>
                </a:solidFill>
              </a:rPr>
              <a:t>10. «Кошечка»</a:t>
            </a:r>
          </a:p>
          <a:p>
            <a:pPr>
              <a:buNone/>
            </a:pPr>
            <a:r>
              <a:rPr lang="ru-RU" b="1" dirty="0" smtClean="0"/>
              <a:t>Встать на четвереньки – прогибаем и выгибаем позвоночник – выполняем позу кошки. Добрая кошечка – прогиб, можно помяукать, помурлыкать от удовольствия. Злая кошечка – спина выгибается вверх, шерсть дыбом</a:t>
            </a:r>
            <a:endParaRPr lang="ru-RU" b="1" dirty="0"/>
          </a:p>
        </p:txBody>
      </p:sp>
    </p:spTree>
  </p:cSld>
  <p:clrMapOvr>
    <a:masterClrMapping/>
  </p:clrMapOvr>
  <p:transition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4824536"/>
          </a:xfrm>
        </p:spPr>
        <p:txBody>
          <a:bodyPr>
            <a:normAutofit/>
          </a:bodyPr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 indent="0" algn="ctr">
              <a:buNone/>
            </a:pPr>
            <a:r>
              <a:rPr lang="ru-RU" sz="2400" b="1" dirty="0" smtClean="0"/>
              <a:t>Удобство суставной гимнастики состоит в том, что она не требует никаких специальных оборудований, тренажёров. </a:t>
            </a:r>
            <a:endParaRPr lang="ru-RU" sz="2400" b="1" dirty="0" smtClean="0"/>
          </a:p>
          <a:p>
            <a:pPr indent="0" algn="ctr">
              <a:buNone/>
            </a:pPr>
            <a:r>
              <a:rPr lang="ru-RU" sz="2400" b="1" dirty="0" smtClean="0"/>
              <a:t>Вы </a:t>
            </a:r>
            <a:r>
              <a:rPr lang="ru-RU" sz="2400" b="1" dirty="0" smtClean="0"/>
              <a:t>можете практиковать её дома вместо утренней </a:t>
            </a:r>
            <a:r>
              <a:rPr lang="ru-RU" sz="2400" b="1" dirty="0" smtClean="0"/>
              <a:t>зарядки </a:t>
            </a:r>
            <a:r>
              <a:rPr lang="ru-RU" sz="2400" b="1" dirty="0" smtClean="0"/>
              <a:t>или в качестве разминки</a:t>
            </a:r>
            <a:r>
              <a:rPr lang="ru-RU" sz="3600" b="1" dirty="0" smtClean="0"/>
              <a:t>.</a:t>
            </a:r>
          </a:p>
          <a:p>
            <a:pPr indent="0" algn="ctr">
              <a:buNone/>
            </a:pPr>
            <a:r>
              <a:rPr lang="ru-RU" sz="3600" b="1" dirty="0" smtClean="0"/>
              <a:t>  </a:t>
            </a:r>
          </a:p>
          <a:p>
            <a:pPr indent="0" algn="ctr">
              <a:buNone/>
            </a:pPr>
            <a:r>
              <a:rPr lang="ru-RU" sz="3600" b="1" dirty="0" smtClean="0"/>
              <a:t>Будьте здоровы!</a:t>
            </a:r>
            <a:endParaRPr lang="ru-RU" sz="3600" b="1" dirty="0"/>
          </a:p>
        </p:txBody>
      </p:sp>
    </p:spTree>
  </p:cSld>
  <p:clrMapOvr>
    <a:masterClrMapping/>
  </p:clrMapOvr>
  <p:transition>
    <p:wipe dir="u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86</TotalTime>
  <Words>446</Words>
  <Application>Microsoft Office PowerPoint</Application>
  <PresentationFormat>Экран (4:3)</PresentationFormat>
  <Paragraphs>36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Поток</vt:lpstr>
      <vt:lpstr>Суставная гимнастика в домашних условиях</vt:lpstr>
      <vt:lpstr>В жизни живёт лучше тот,  кто окреп хорошо физически. Калинин М.И.</vt:lpstr>
      <vt:lpstr>Упражнения на суставную гимнастику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Суставная гимнастика в домашних условиях</dc:title>
  <dc:creator>343434</dc:creator>
  <cp:lastModifiedBy>User</cp:lastModifiedBy>
  <cp:revision>12</cp:revision>
  <dcterms:created xsi:type="dcterms:W3CDTF">2020-04-15T07:08:09Z</dcterms:created>
  <dcterms:modified xsi:type="dcterms:W3CDTF">2020-04-22T09:54:31Z</dcterms:modified>
</cp:coreProperties>
</file>