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73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Традиции семьи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'Лист1'!$A$2:$A$3</c:f>
              <c:strCache>
                <c:ptCount val="2"/>
                <c:pt idx="0">
                  <c:v>День рождения</c:v>
                </c:pt>
                <c:pt idx="1">
                  <c:v>Совместное проведение досуга</c:v>
                </c:pt>
              </c:strCache>
            </c:strRef>
          </c:cat>
          <c:val>
            <c:numRef>
              <c:f>'Лист1'!$B$2:$B$3</c:f>
              <c:numCache>
                <c:formatCode>0%</c:formatCode>
                <c:ptCount val="2"/>
                <c:pt idx="0">
                  <c:v>0.15000000000000005</c:v>
                </c:pt>
                <c:pt idx="1">
                  <c:v>0.8500000000000002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2833879356285816"/>
          <c:y val="0.17285746757849349"/>
          <c:w val="0.28490434349954707"/>
          <c:h val="0.2689121380840882"/>
        </c:manualLayout>
      </c:layout>
    </c:legend>
    <c:plotVisOnly val="1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Увлечения семьи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'Лист1'!$A$2:$A$5</c:f>
              <c:strCache>
                <c:ptCount val="4"/>
                <c:pt idx="0">
                  <c:v>Компьютерные игры</c:v>
                </c:pt>
                <c:pt idx="1">
                  <c:v>Домашние животные</c:v>
                </c:pt>
                <c:pt idx="2">
                  <c:v>Занятия спортом</c:v>
                </c:pt>
                <c:pt idx="3">
                  <c:v>Совместные поездки,экскурсии</c:v>
                </c:pt>
              </c:strCache>
            </c:strRef>
          </c:cat>
          <c:val>
            <c:numRef>
              <c:f>'Лист1'!$B$2:$B$5</c:f>
              <c:numCache>
                <c:formatCode>0%</c:formatCode>
                <c:ptCount val="4"/>
                <c:pt idx="0">
                  <c:v>0.1</c:v>
                </c:pt>
                <c:pt idx="1">
                  <c:v>0.15000000000000005</c:v>
                </c:pt>
                <c:pt idx="2">
                  <c:v>0.15000000000000005</c:v>
                </c:pt>
                <c:pt idx="3">
                  <c:v>0.6000000000000002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2092322560788613"/>
          <c:y val="8.186250757116896E-2"/>
          <c:w val="0.26262378376957812"/>
          <c:h val="0.55839020122484695"/>
        </c:manualLayout>
      </c:layout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</c:legend>
    <c:plotVisOnly val="1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4026266379623904E-2"/>
          <c:y val="0.24722447756314198"/>
          <c:w val="0.73691743588231251"/>
          <c:h val="0.64845780090637462"/>
        </c:manualLayout>
      </c:layout>
      <c:pie3D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Посещение музеев,выставок,экскурсий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'Лист1'!$A$2:$A$3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'Лист1'!$B$2:$B$3</c:f>
              <c:numCache>
                <c:formatCode>0%</c:formatCode>
                <c:ptCount val="2"/>
                <c:pt idx="0">
                  <c:v>0.8500000000000002</c:v>
                </c:pt>
                <c:pt idx="1">
                  <c:v>0.15000000000000005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0.13816385854993932"/>
          <c:y val="3.9767558713622413E-2"/>
          <c:w val="0.75587434383202101"/>
          <c:h val="0.8638019192913385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пассивные</c:v>
                </c:pt>
              </c:strCache>
            </c:strRef>
          </c:tx>
          <c:dLbls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0%</c:formatCode>
                <c:ptCount val="3"/>
                <c:pt idx="0">
                  <c:v>0.85</c:v>
                </c:pt>
                <c:pt idx="1">
                  <c:v>0.55000000000000004</c:v>
                </c:pt>
                <c:pt idx="2">
                  <c:v>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активные</c:v>
                </c:pt>
              </c:strCache>
            </c:strRef>
          </c:tx>
          <c:dLbls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Лист1!$C$2:$C$4</c:f>
              <c:numCache>
                <c:formatCode>0%</c:formatCode>
                <c:ptCount val="3"/>
                <c:pt idx="0">
                  <c:v>0.15</c:v>
                </c:pt>
                <c:pt idx="1">
                  <c:v>0.45</c:v>
                </c:pt>
                <c:pt idx="2">
                  <c:v>0.8</c:v>
                </c:pt>
              </c:numCache>
            </c:numRef>
          </c:val>
        </c:ser>
        <c:shape val="cylinder"/>
        <c:axId val="78296192"/>
        <c:axId val="78425472"/>
        <c:axId val="0"/>
      </c:bar3DChart>
      <c:catAx>
        <c:axId val="78296192"/>
        <c:scaling>
          <c:orientation val="minMax"/>
        </c:scaling>
        <c:axPos val="b"/>
        <c:numFmt formatCode="General" sourceLinked="1"/>
        <c:tickLblPos val="nextTo"/>
        <c:crossAx val="78425472"/>
        <c:crosses val="autoZero"/>
        <c:auto val="1"/>
        <c:lblAlgn val="ctr"/>
        <c:lblOffset val="100"/>
      </c:catAx>
      <c:valAx>
        <c:axId val="78425472"/>
        <c:scaling>
          <c:orientation val="minMax"/>
        </c:scaling>
        <c:axPos val="l"/>
        <c:majorGridlines/>
        <c:numFmt formatCode="0%" sourceLinked="1"/>
        <c:tickLblPos val="nextTo"/>
        <c:crossAx val="78296192"/>
        <c:crosses val="autoZero"/>
        <c:crossBetween val="between"/>
      </c:valAx>
    </c:plotArea>
    <c:legend>
      <c:legendPos val="r"/>
      <c:layout/>
    </c:legend>
    <c:plotVisOnly val="1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BBD3-173C-4341-878C-201369225217}" type="datetimeFigureOut">
              <a:rPr lang="ru-RU"/>
              <a:pPr>
                <a:defRPr/>
              </a:pPr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F2638-242B-44BC-910B-A871EE563C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7B1CB-BDA1-43CC-8E15-969A6E8832E6}" type="datetimeFigureOut">
              <a:rPr lang="ru-RU"/>
              <a:pPr>
                <a:defRPr/>
              </a:pPr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CA18E-2904-4314-8C39-D9E317A382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48B28-853D-4A3B-BA3E-2EBA7B763594}" type="datetimeFigureOut">
              <a:rPr lang="ru-RU"/>
              <a:pPr>
                <a:defRPr/>
              </a:pPr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2EAEE-802D-4845-8CE9-7E0E9F0AB8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24136-6946-40A0-9497-C65DCDBCADAB}" type="datetimeFigureOut">
              <a:rPr lang="ru-RU"/>
              <a:pPr>
                <a:defRPr/>
              </a:pPr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2D7C8-36E8-4E45-AF9E-AFF2B73D71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6D363-D92D-40A8-A217-A5CB097FA491}" type="datetimeFigureOut">
              <a:rPr lang="ru-RU"/>
              <a:pPr>
                <a:defRPr/>
              </a:pPr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359E7-6874-4ED9-8082-571F423EF5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BF441-7AA0-4B54-9FA5-7F921776D59B}" type="datetimeFigureOut">
              <a:rPr lang="ru-RU"/>
              <a:pPr>
                <a:defRPr/>
              </a:pPr>
              <a:t>02.02.2018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329B3-4970-4633-92D1-1D5FFCAB24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63D27-4813-4E1C-8D6A-5B71593FFBBD}" type="datetimeFigureOut">
              <a:rPr lang="ru-RU"/>
              <a:pPr>
                <a:defRPr/>
              </a:pPr>
              <a:t>02.02.2018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FE904-71C7-4EC6-BDC7-9840BF7F8F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E7CC7-2947-4251-AD8E-9B33B155A278}" type="datetimeFigureOut">
              <a:rPr lang="ru-RU"/>
              <a:pPr>
                <a:defRPr/>
              </a:pPr>
              <a:t>02.02.2018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36996-D16E-470E-BAC6-8AD06052D4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A8CE9-C5AA-43B0-B553-F3E094FC35EE}" type="datetimeFigureOut">
              <a:rPr lang="ru-RU"/>
              <a:pPr>
                <a:defRPr/>
              </a:pPr>
              <a:t>02.02.2018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FEB4E-E4EF-42BE-B3E8-C3458D7341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5E342-7706-481C-BFA6-F4BA502FAF31}" type="datetimeFigureOut">
              <a:rPr lang="ru-RU"/>
              <a:pPr>
                <a:defRPr/>
              </a:pPr>
              <a:t>02.02.2018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85F0C-BC88-4AD5-A552-7522BF0126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1195F-F837-4874-A18B-21FA246141EA}" type="datetimeFigureOut">
              <a:rPr lang="ru-RU"/>
              <a:pPr>
                <a:defRPr/>
              </a:pPr>
              <a:t>02.02.2018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BDAE9-AF6E-4D5D-8D93-875FF086B9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84613C-5E1C-43B3-BB97-0891099AB77D}" type="datetimeFigureOut">
              <a:rPr lang="ru-RU"/>
              <a:pPr>
                <a:defRPr/>
              </a:pPr>
              <a:t>02.02.2018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0401F85-8367-4F5F-B84C-7505B83F04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__________Microsoft_Office_Excel3.xls"/><Relationship Id="rId4" Type="http://schemas.openxmlformats.org/officeDocument/2006/relationships/oleObject" Target="../embeddings/__________Microsoft_Office_Excel2.xl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1087;&#1083;&#1072;&#1085;%20&#1087;&#1086;&#1077;&#1079;&#1076;&#1086;&#1082;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1052;&#1077;&#1090;&#1086;&#1076;&#1080;&#1082;&#1072;%20&#1086;&#1087;&#1088;&#1077;&#1076;&#1077;&#1083;&#1077;&#1085;&#1080;&#1103;%20&#1089;&#1082;&#1083;&#1086;&#1085;&#1085;&#1086;&#1089;&#1090;&#1077;&#1081;%20&#1088;&#1077;&#1073;&#1077;&#1085;&#1082;&#1072;.doc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jpeg"/><Relationship Id="rId3" Type="http://schemas.openxmlformats.org/officeDocument/2006/relationships/image" Target="../media/image27.tiff"/><Relationship Id="rId7" Type="http://schemas.openxmlformats.org/officeDocument/2006/relationships/image" Target="../media/image31.jpeg"/><Relationship Id="rId12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11" Type="http://schemas.openxmlformats.org/officeDocument/2006/relationships/image" Target="../media/image34.tiff"/><Relationship Id="rId5" Type="http://schemas.openxmlformats.org/officeDocument/2006/relationships/image" Target="../media/image29.tif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8.tiff"/><Relationship Id="rId9" Type="http://schemas.openxmlformats.org/officeDocument/2006/relationships/image" Target="../media/image33.jpeg"/><Relationship Id="rId1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Выноска-облако 7"/>
          <p:cNvSpPr/>
          <p:nvPr/>
        </p:nvSpPr>
        <p:spPr>
          <a:xfrm>
            <a:off x="779463" y="196850"/>
            <a:ext cx="7065962" cy="2306638"/>
          </a:xfrm>
          <a:prstGeom prst="cloudCallout">
            <a:avLst>
              <a:gd name="adj1" fmla="val 19657"/>
              <a:gd name="adj2" fmla="val 57917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  <a:p>
            <a:pPr algn="ctr">
              <a:defRPr/>
            </a:pPr>
            <a:r>
              <a:rPr lang="ru-RU" sz="2400" dirty="0"/>
              <a:t>«</a:t>
            </a:r>
            <a:r>
              <a:rPr lang="ru-RU" sz="2400" b="1" dirty="0"/>
              <a:t>Современные технологии взаимодействия детского сада и семьи: «</a:t>
            </a:r>
            <a:r>
              <a:rPr lang="ru-RU" sz="2400" b="1" dirty="0" err="1"/>
              <a:t>Портфолио</a:t>
            </a:r>
            <a:r>
              <a:rPr lang="ru-RU" sz="2400" b="1" dirty="0"/>
              <a:t>», совместные поездки, экскурсии, «Мастер-классы»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732088" y="3844925"/>
            <a:ext cx="3481387" cy="27114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Воспитатели Детского сада № 16: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Недопад Светлана Анатольевна,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Губарькова Ольга Александровна</a:t>
            </a:r>
          </a:p>
        </p:txBody>
      </p:sp>
      <p:sp>
        <p:nvSpPr>
          <p:cNvPr id="12" name="Трапеция 11"/>
          <p:cNvSpPr/>
          <p:nvPr/>
        </p:nvSpPr>
        <p:spPr>
          <a:xfrm>
            <a:off x="2576513" y="2795588"/>
            <a:ext cx="3865562" cy="1236662"/>
          </a:xfrm>
          <a:prstGeom prst="trapezoi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38788" y="2774950"/>
            <a:ext cx="301625" cy="7270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024188" y="4540250"/>
            <a:ext cx="331787" cy="228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13388" y="4516438"/>
            <a:ext cx="333375" cy="228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Диаграмма 1"/>
          <p:cNvGraphicFramePr>
            <a:graphicFrameLocks/>
          </p:cNvGraphicFramePr>
          <p:nvPr/>
        </p:nvGraphicFramePr>
        <p:xfrm>
          <a:off x="758825" y="301625"/>
          <a:ext cx="3429000" cy="2160588"/>
        </p:xfrm>
        <a:graphic>
          <a:graphicData uri="http://schemas.openxmlformats.org/presentationml/2006/ole">
            <p:oleObj spid="_x0000_s2050" r:id="rId3" imgW="3432345" imgH="2164268" progId="Excel.Chart.8">
              <p:embed/>
            </p:oleObj>
          </a:graphicData>
        </a:graphic>
      </p:graphicFrame>
      <p:graphicFrame>
        <p:nvGraphicFramePr>
          <p:cNvPr id="2051" name="Диаграмма 3"/>
          <p:cNvGraphicFramePr>
            <a:graphicFrameLocks/>
          </p:cNvGraphicFramePr>
          <p:nvPr/>
        </p:nvGraphicFramePr>
        <p:xfrm>
          <a:off x="1870075" y="2244725"/>
          <a:ext cx="3886200" cy="2151063"/>
        </p:xfrm>
        <a:graphic>
          <a:graphicData uri="http://schemas.openxmlformats.org/presentationml/2006/ole">
            <p:oleObj spid="_x0000_s2051" r:id="rId4" imgW="3883489" imgH="2152075" progId="Excel.Chart.8">
              <p:embed/>
            </p:oleObj>
          </a:graphicData>
        </a:graphic>
      </p:graphicFrame>
      <p:graphicFrame>
        <p:nvGraphicFramePr>
          <p:cNvPr id="2052" name="Диаграмма 4"/>
          <p:cNvGraphicFramePr>
            <a:graphicFrameLocks/>
          </p:cNvGraphicFramePr>
          <p:nvPr/>
        </p:nvGraphicFramePr>
        <p:xfrm>
          <a:off x="3906838" y="4249738"/>
          <a:ext cx="3533775" cy="2306637"/>
        </p:xfrm>
        <a:graphic>
          <a:graphicData uri="http://schemas.openxmlformats.org/presentationml/2006/ole">
            <p:oleObj spid="_x0000_s2052" r:id="rId5" imgW="3529890" imgH="2310584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>
            <a:hlinkClick r:id="rId3" action="ppaction://hlinkfile"/>
          </p:cNvPr>
          <p:cNvSpPr/>
          <p:nvPr/>
        </p:nvSpPr>
        <p:spPr>
          <a:xfrm>
            <a:off x="3200400" y="1"/>
            <a:ext cx="5008417" cy="2514599"/>
          </a:xfrm>
          <a:prstGeom prst="cloud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3491344" y="596737"/>
            <a:ext cx="428105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</a:rPr>
              <a:t> План проведения совместных мероприятий, посещения музеев, экскурсионных поездок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</a:rPr>
              <a:t> на 2017-2018 </a:t>
            </a:r>
            <a:r>
              <a:rPr kumimoji="0" lang="ru-RU" sz="2400" b="0" i="0" u="none" strike="noStrike" cap="none" normalizeH="0" dirty="0" err="1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</a:rPr>
              <a:t>уч.год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</a:endParaRP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2594988" y="2352965"/>
          <a:ext cx="2871787" cy="4064000"/>
        </p:xfrm>
        <a:graphic>
          <a:graphicData uri="http://schemas.openxmlformats.org/presentationml/2006/ole">
            <p:oleObj spid="_x0000_s19458" name="Acrobat Document" r:id="rId4" imgW="5667375" imgH="8020050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конференция\фоточка\кDSC_0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15" y="3231572"/>
            <a:ext cx="4361357" cy="2888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PA120617.JPG"/>
          <p:cNvPicPr>
            <a:picLocks noChangeAspect="1"/>
          </p:cNvPicPr>
          <p:nvPr/>
        </p:nvPicPr>
        <p:blipFill>
          <a:blip r:embed="rId3" cstate="print"/>
          <a:srcRect l="41136"/>
          <a:stretch>
            <a:fillRect/>
          </a:stretch>
        </p:blipFill>
        <p:spPr>
          <a:xfrm>
            <a:off x="6044738" y="1475510"/>
            <a:ext cx="2870662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DSCN9530.JPG"/>
          <p:cNvPicPr>
            <a:picLocks noChangeAspect="1"/>
          </p:cNvPicPr>
          <p:nvPr/>
        </p:nvPicPr>
        <p:blipFill>
          <a:blip r:embed="rId4" cstate="print"/>
          <a:srcRect l="7273" t="7879" r="2159" b="6970"/>
          <a:stretch>
            <a:fillRect/>
          </a:stretch>
        </p:blipFill>
        <p:spPr>
          <a:xfrm>
            <a:off x="1548246" y="153400"/>
            <a:ext cx="4114800" cy="2901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828.JPG"/>
          <p:cNvPicPr>
            <a:picLocks noChangeAspect="1"/>
          </p:cNvPicPr>
          <p:nvPr/>
        </p:nvPicPr>
        <p:blipFill>
          <a:blip r:embed="rId2" cstate="print"/>
          <a:srcRect b="14848"/>
          <a:stretch>
            <a:fillRect/>
          </a:stretch>
        </p:blipFill>
        <p:spPr>
          <a:xfrm>
            <a:off x="145474" y="4156765"/>
            <a:ext cx="3906982" cy="2495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DSCN9818.JPG"/>
          <p:cNvPicPr>
            <a:picLocks noChangeAspect="1"/>
          </p:cNvPicPr>
          <p:nvPr/>
        </p:nvPicPr>
        <p:blipFill>
          <a:blip r:embed="rId3" cstate="print"/>
          <a:srcRect r="20682" b="22273"/>
          <a:stretch>
            <a:fillRect/>
          </a:stretch>
        </p:blipFill>
        <p:spPr>
          <a:xfrm>
            <a:off x="166255" y="759802"/>
            <a:ext cx="3855027" cy="2833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DSCN9833.JPG"/>
          <p:cNvPicPr>
            <a:picLocks noChangeAspect="1"/>
          </p:cNvPicPr>
          <p:nvPr/>
        </p:nvPicPr>
        <p:blipFill>
          <a:blip r:embed="rId4" cstate="print"/>
          <a:srcRect t="21667" r="6364"/>
          <a:stretch>
            <a:fillRect/>
          </a:stretch>
        </p:blipFill>
        <p:spPr>
          <a:xfrm>
            <a:off x="5060373" y="4333009"/>
            <a:ext cx="3792682" cy="2379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Горизонтальный свиток 6"/>
          <p:cNvSpPr/>
          <p:nvPr/>
        </p:nvSpPr>
        <p:spPr>
          <a:xfrm>
            <a:off x="249238" y="0"/>
            <a:ext cx="5746750" cy="747713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1403350" y="166688"/>
            <a:ext cx="3686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В гостях у деда Филимона</a:t>
            </a:r>
          </a:p>
        </p:txBody>
      </p:sp>
      <p:pic>
        <p:nvPicPr>
          <p:cNvPr id="10" name="Рисунок 9" descr="P61703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9374" y="841664"/>
            <a:ext cx="3768436" cy="2826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P6170362.JPG"/>
          <p:cNvPicPr>
            <a:picLocks noChangeAspect="1"/>
          </p:cNvPicPr>
          <p:nvPr/>
        </p:nvPicPr>
        <p:blipFill>
          <a:blip r:embed="rId6" cstate="print"/>
          <a:srcRect l="4432" t="4394" r="7387" b="8637"/>
          <a:stretch>
            <a:fillRect/>
          </a:stretch>
        </p:blipFill>
        <p:spPr>
          <a:xfrm>
            <a:off x="2691245" y="2597727"/>
            <a:ext cx="3117273" cy="230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125413" y="0"/>
            <a:ext cx="5360987" cy="85248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Голубая Гжель</a:t>
            </a:r>
          </a:p>
        </p:txBody>
      </p:sp>
      <p:pic>
        <p:nvPicPr>
          <p:cNvPr id="4" name="Рисунок 3" descr="P3310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1925" y="155862"/>
            <a:ext cx="3183084" cy="2387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3310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698" y="3465368"/>
            <a:ext cx="4191002" cy="3143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555[147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5105" y="914400"/>
            <a:ext cx="3505202" cy="2628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P3310096.JPG"/>
          <p:cNvPicPr>
            <a:picLocks noChangeAspect="1"/>
          </p:cNvPicPr>
          <p:nvPr/>
        </p:nvPicPr>
        <p:blipFill>
          <a:blip r:embed="rId5" cstate="print"/>
          <a:srcRect t="7273" r="12614" b="12121"/>
          <a:stretch>
            <a:fillRect/>
          </a:stretch>
        </p:blipFill>
        <p:spPr>
          <a:xfrm>
            <a:off x="4935682" y="3719946"/>
            <a:ext cx="3958936" cy="2738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41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8481" y="1070262"/>
            <a:ext cx="3917373" cy="2611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Лента лицом вверх 3"/>
          <p:cNvSpPr/>
          <p:nvPr/>
        </p:nvSpPr>
        <p:spPr>
          <a:xfrm>
            <a:off x="976313" y="0"/>
            <a:ext cx="7315200" cy="127793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Ароматен и  вкусен,</a:t>
            </a:r>
          </a:p>
          <a:p>
            <a:pPr algn="ctr">
              <a:defRPr/>
            </a:pPr>
            <a:r>
              <a:rPr lang="ru-RU" sz="2400" b="1" dirty="0"/>
              <a:t>Тульский пряник, что нами испечен!</a:t>
            </a:r>
          </a:p>
        </p:txBody>
      </p:sp>
      <p:pic>
        <p:nvPicPr>
          <p:cNvPr id="6" name="Рисунок 5" descr="IMG_4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464" y="1101437"/>
            <a:ext cx="3823854" cy="2549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4157.JPG"/>
          <p:cNvPicPr>
            <a:picLocks noChangeAspect="1"/>
          </p:cNvPicPr>
          <p:nvPr/>
        </p:nvPicPr>
        <p:blipFill>
          <a:blip r:embed="rId4" cstate="print"/>
          <a:srcRect t="12841" r="11250"/>
          <a:stretch>
            <a:fillRect/>
          </a:stretch>
        </p:blipFill>
        <p:spPr>
          <a:xfrm>
            <a:off x="4540828" y="3813466"/>
            <a:ext cx="3958936" cy="2591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PC2405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939" y="3771900"/>
            <a:ext cx="3699162" cy="2774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 descr="0_d5766_9a651e91_X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61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DSCN0449.JPG"/>
          <p:cNvPicPr>
            <a:picLocks noChangeAspect="1"/>
          </p:cNvPicPr>
          <p:nvPr/>
        </p:nvPicPr>
        <p:blipFill>
          <a:blip r:embed="rId3" cstate="print"/>
          <a:srcRect l="10000" t="19394"/>
          <a:stretch>
            <a:fillRect/>
          </a:stretch>
        </p:blipFill>
        <p:spPr>
          <a:xfrm>
            <a:off x="206127" y="2919845"/>
            <a:ext cx="4153294" cy="2789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SCN04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74674" y="2906735"/>
            <a:ext cx="3608252" cy="3536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SCN0477.JPG"/>
          <p:cNvPicPr>
            <a:picLocks noChangeAspect="1"/>
          </p:cNvPicPr>
          <p:nvPr/>
        </p:nvPicPr>
        <p:blipFill>
          <a:blip r:embed="rId5" cstate="print"/>
          <a:srcRect l="6250" t="8636" r="17159"/>
          <a:stretch>
            <a:fillRect/>
          </a:stretch>
        </p:blipFill>
        <p:spPr>
          <a:xfrm>
            <a:off x="3990109" y="280555"/>
            <a:ext cx="3512128" cy="3142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27591" y="148856"/>
            <a:ext cx="10026502" cy="6528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467834" y="193681"/>
            <a:ext cx="867616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канун новогодних праздников воспитателями детского сада № 16 г. Щекино была организована поездка на фабрику, где изготавливаются Тульские пряники. Организация поездки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высший уровень. Без опозданий, ожиданий и т.д.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 мастер-класс по изготовлению пряников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восхитительно! Во-первых, очень интересно, грамотно и увлекательно преподносят информацию его организаторы. Во-вторых, было как взрослым так и детям готовить тульские пряники. В-третьих, приготовленный собственноручно пряники могут являться отличным подарком на новогодние праздники.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Словом, огромную благодарность хотелось бы выразить нашим воспитателям за предоставленную возможность совместно с ребенком познать что-то новое. Ведь время, проведенное с малышом совместно, да еще и в увлекательной работе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всегда запомнится. Оно подарит массу впечатлений!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благодарностью и уважением,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Колдашова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К.А.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797442" y="502447"/>
            <a:ext cx="8176437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Все безумно понравилось! Отличная организация и очень интересный процесс для детей и взрослых. Все подробно было рассказано: про само изготовление пряников, их секреты и  как зарождалась эта традиция. Сам процесс завораживал. Дети были в полном восторге , но и мамы не меньше. Пока ждали готовность пряников, дети не сидели на месте, танцевали, играли, и конечно же фотографировались около прекрасной елки, которая поднимала предновогоднее настроение. По итогам поездки пряники, которые делали сами, нам раздали их домой. Держались,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как-бы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не съесть их по дороге домой. Но пряники дожили и мы в восторге!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Огромное спасибо, работникам фабрики и нашему воспитателю, за организацию и поездку .Ждем новых приключений!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FFFF00"/>
                </a:solidFill>
                <a:cs typeface="Times New Roman" pitchFamily="18" charset="0"/>
              </a:rPr>
              <a:t>                                        Федоровы Н. и Вика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390" grpId="0"/>
      <p:bldP spid="16390" grpId="1"/>
      <p:bldP spid="163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2847109" y="1"/>
            <a:ext cx="4592782" cy="2587336"/>
          </a:xfrm>
          <a:prstGeom prst="cloud">
            <a:avLst/>
          </a:prstGeom>
          <a:solidFill>
            <a:srgbClr val="FFFF00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/>
              <a:t>Мастер-класс   </a:t>
            </a:r>
            <a:r>
              <a:rPr lang="ru-RU" dirty="0"/>
              <a:t>по </a:t>
            </a:r>
            <a:r>
              <a:rPr lang="ru-RU" dirty="0" err="1"/>
              <a:t>аэродизайну</a:t>
            </a:r>
            <a:r>
              <a:rPr lang="ru-RU" dirty="0"/>
              <a:t> </a:t>
            </a:r>
            <a:endParaRPr lang="ru-RU" dirty="0" smtClean="0"/>
          </a:p>
          <a:p>
            <a:pPr algn="ctr">
              <a:defRPr/>
            </a:pPr>
            <a:r>
              <a:rPr lang="ru-RU" dirty="0" smtClean="0"/>
              <a:t>« </a:t>
            </a:r>
            <a:r>
              <a:rPr lang="ru-RU" dirty="0"/>
              <a:t>Игрушка из  воздушного шарика» провела мама </a:t>
            </a:r>
            <a:r>
              <a:rPr lang="ru-RU" dirty="0" err="1"/>
              <a:t>Колчева</a:t>
            </a:r>
            <a:r>
              <a:rPr lang="ru-RU" dirty="0"/>
              <a:t> Ивана </a:t>
            </a:r>
            <a:endParaRPr lang="ru-RU" dirty="0" smtClean="0"/>
          </a:p>
          <a:p>
            <a:pPr algn="ctr">
              <a:defRPr/>
            </a:pPr>
            <a:r>
              <a:rPr lang="ru-RU" dirty="0" smtClean="0"/>
              <a:t>-</a:t>
            </a:r>
            <a:r>
              <a:rPr lang="ru-RU" dirty="0" err="1"/>
              <a:t>Колчева</a:t>
            </a:r>
            <a:r>
              <a:rPr lang="ru-RU" dirty="0"/>
              <a:t> Ольга Алексеевна</a:t>
            </a:r>
          </a:p>
        </p:txBody>
      </p:sp>
      <p:pic>
        <p:nvPicPr>
          <p:cNvPr id="3" name="Рисунок 2" descr="20180202_112843_resiz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853" y="2680854"/>
            <a:ext cx="6964219" cy="3917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Жостов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" y="3903379"/>
            <a:ext cx="4248836" cy="2393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2FFFF3A5_html_5d6bdc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1657" y="3917371"/>
            <a:ext cx="3621233" cy="2414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5" name="Диаграмма 4"/>
          <p:cNvGraphicFramePr/>
          <p:nvPr/>
        </p:nvGraphicFramePr>
        <p:xfrm>
          <a:off x="1828800" y="332509"/>
          <a:ext cx="5174674" cy="2379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1787236" y="238991"/>
          <a:ext cx="5237019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1808018" y="234227"/>
          <a:ext cx="5192857" cy="2488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4eeaf6d5c1e793adcac02e5af56c8f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073" y="220805"/>
            <a:ext cx="7990610" cy="599295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27365" y="228600"/>
            <a:ext cx="75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Многие из родителей осознали важность сотрудничества с </a:t>
            </a:r>
            <a:r>
              <a:rPr lang="ru-RU" b="1" dirty="0"/>
              <a:t>воспитателями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Включённость </a:t>
            </a:r>
            <a:r>
              <a:rPr lang="ru-RU" dirty="0"/>
              <a:t>родителей в </a:t>
            </a:r>
            <a:r>
              <a:rPr lang="ru-RU" dirty="0" smtClean="0"/>
              <a:t>организацию</a:t>
            </a:r>
          </a:p>
          <a:p>
            <a:r>
              <a:rPr lang="ru-RU" dirty="0" smtClean="0"/>
              <a:t> </a:t>
            </a:r>
            <a:r>
              <a:rPr lang="ru-RU" dirty="0"/>
              <a:t>образовательного процесса 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616036" y="3792683"/>
          <a:ext cx="3626427" cy="2254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 descr="7.jpg"/>
          <p:cNvPicPr>
            <a:picLocks noChangeAspect="1"/>
          </p:cNvPicPr>
          <p:nvPr/>
        </p:nvPicPr>
        <p:blipFill>
          <a:blip r:embed="rId2" cstate="print"/>
          <a:srcRect l="3355" t="21078" r="4688" b="27422"/>
          <a:stretch>
            <a:fillRect/>
          </a:stretch>
        </p:blipFill>
        <p:spPr bwMode="auto">
          <a:xfrm>
            <a:off x="1631950" y="1725613"/>
            <a:ext cx="57499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-облако 4">
            <a:hlinkClick r:id="rId3" action="ppaction://hlinkfile"/>
          </p:cNvPr>
          <p:cNvSpPr/>
          <p:nvPr/>
        </p:nvSpPr>
        <p:spPr>
          <a:xfrm>
            <a:off x="5715000" y="207963"/>
            <a:ext cx="1371600" cy="727075"/>
          </a:xfrm>
          <a:prstGeom prst="cloudCallou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2608263" y="2541588"/>
            <a:ext cx="5175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eaLnBrk="1" hangingPunct="1"/>
            <a:r>
              <a:rPr lang="ru-RU" sz="2400">
                <a:cs typeface="Times New Roman" pitchFamily="18" charset="0"/>
              </a:rPr>
              <a:t>. </a:t>
            </a:r>
            <a:endParaRPr lang="ru-RU" sz="2400"/>
          </a:p>
        </p:txBody>
      </p:sp>
      <p:pic>
        <p:nvPicPr>
          <p:cNvPr id="6147" name="Рисунок 3" descr="1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17500"/>
            <a:ext cx="8416925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Прямоугольник 4"/>
          <p:cNvSpPr>
            <a:spLocks noChangeArrowheads="1"/>
          </p:cNvSpPr>
          <p:nvPr/>
        </p:nvSpPr>
        <p:spPr bwMode="auto">
          <a:xfrm>
            <a:off x="1017588" y="623888"/>
            <a:ext cx="5424487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cs typeface="Times New Roman" pitchFamily="18" charset="0"/>
              </a:rPr>
              <a:t>Одарённый</a:t>
            </a:r>
            <a:r>
              <a:rPr lang="ru-RU" sz="2400">
                <a:cs typeface="Times New Roman" pitchFamily="18" charset="0"/>
              </a:rPr>
              <a:t> ребёнок - это ребёнок, отличающийся очевидными, иногда выдающимися достижениями (или имеющий внутренние предпосылки для таких достижений) в том или ином виде деятельности, яркостью выделяющийся </a:t>
            </a:r>
          </a:p>
          <a:p>
            <a:r>
              <a:rPr lang="ru-RU" sz="2400">
                <a:cs typeface="Times New Roman" pitchFamily="18" charset="0"/>
              </a:rPr>
              <a:t>среди одногодок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725" y="158750"/>
            <a:ext cx="6251575" cy="6178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319088" y="403225"/>
            <a:ext cx="6870700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eaLnBrk="1" hangingPunct="1"/>
            <a:r>
              <a:rPr lang="ru-RU" sz="2400" u="sng">
                <a:cs typeface="Times New Roman" pitchFamily="18" charset="0"/>
              </a:rPr>
              <a:t>Основная тематика взаимодействия с родителями одаренных детей:</a:t>
            </a:r>
            <a:endParaRPr lang="ru-RU" sz="2400"/>
          </a:p>
          <a:p>
            <a:pPr indent="228600"/>
            <a:r>
              <a:rPr lang="ru-RU" sz="2400">
                <a:cs typeface="Times New Roman" pitchFamily="18" charset="0"/>
              </a:rPr>
              <a:t> «Особенности одарённого ребёнка», </a:t>
            </a:r>
            <a:endParaRPr lang="ru-RU" sz="2400"/>
          </a:p>
          <a:p>
            <a:pPr indent="228600"/>
            <a:r>
              <a:rPr lang="ru-RU" sz="2400">
                <a:cs typeface="Times New Roman" pitchFamily="18" charset="0"/>
              </a:rPr>
              <a:t>«Влияние стилей детско-родительских отношений на его развитие», </a:t>
            </a:r>
            <a:endParaRPr lang="ru-RU" sz="2400"/>
          </a:p>
          <a:p>
            <a:pPr indent="228600"/>
            <a:r>
              <a:rPr lang="ru-RU" sz="2400">
                <a:cs typeface="Times New Roman" pitchFamily="18" charset="0"/>
              </a:rPr>
              <a:t>«Ступени становления детской </a:t>
            </a:r>
          </a:p>
          <a:p>
            <a:pPr indent="228600"/>
            <a:r>
              <a:rPr lang="ru-RU" sz="2400">
                <a:cs typeface="Times New Roman" pitchFamily="18" charset="0"/>
              </a:rPr>
              <a:t>одарённости» и др.</a:t>
            </a:r>
            <a:endParaRPr lang="ru-RU" sz="2400"/>
          </a:p>
          <a:p>
            <a:pPr indent="228600"/>
            <a:r>
              <a:rPr lang="ru-RU" sz="2400" u="sng">
                <a:cs typeface="Times New Roman" pitchFamily="18" charset="0"/>
              </a:rPr>
              <a:t>Формы взаимодействия</a:t>
            </a:r>
            <a:r>
              <a:rPr lang="ru-RU" sz="2400">
                <a:cs typeface="Times New Roman" pitchFamily="18" charset="0"/>
              </a:rPr>
              <a:t>:</a:t>
            </a:r>
            <a:endParaRPr lang="ru-RU" sz="2400"/>
          </a:p>
          <a:p>
            <a:pPr indent="228600">
              <a:buFontTx/>
              <a:buChar char="•"/>
            </a:pPr>
            <a:r>
              <a:rPr lang="ru-RU" sz="2400">
                <a:cs typeface="Times New Roman" pitchFamily="18" charset="0"/>
              </a:rPr>
              <a:t>индивидуальные консультации; </a:t>
            </a:r>
            <a:endParaRPr lang="ru-RU" sz="2400"/>
          </a:p>
          <a:p>
            <a:pPr indent="228600">
              <a:buFontTx/>
              <a:buChar char="•"/>
            </a:pPr>
            <a:r>
              <a:rPr lang="ru-RU" sz="2400">
                <a:cs typeface="Times New Roman" pitchFamily="18" charset="0"/>
              </a:rPr>
              <a:t>создание «Портфолио»;</a:t>
            </a:r>
            <a:endParaRPr lang="ru-RU" sz="2400"/>
          </a:p>
          <a:p>
            <a:pPr indent="228600">
              <a:buFontTx/>
              <a:buChar char="•"/>
            </a:pPr>
            <a:r>
              <a:rPr lang="ru-RU" sz="2400">
                <a:cs typeface="Times New Roman" pitchFamily="18" charset="0"/>
              </a:rPr>
              <a:t>составление генеалогического древа,</a:t>
            </a:r>
            <a:endParaRPr lang="ru-RU" sz="2400"/>
          </a:p>
          <a:p>
            <a:pPr indent="228600">
              <a:buFontTx/>
              <a:buChar char="•"/>
            </a:pPr>
            <a:r>
              <a:rPr lang="ru-RU" sz="2400">
                <a:cs typeface="Times New Roman" pitchFamily="18" charset="0"/>
              </a:rPr>
              <a:t>рассказа взрослым о своей профессии,</a:t>
            </a:r>
            <a:endParaRPr lang="ru-RU" sz="2400"/>
          </a:p>
          <a:p>
            <a:pPr indent="228600">
              <a:buFontTx/>
              <a:buChar char="•"/>
            </a:pPr>
            <a:r>
              <a:rPr lang="ru-RU" sz="2400">
                <a:cs typeface="Times New Roman" pitchFamily="18" charset="0"/>
              </a:rPr>
              <a:t>совместное проведение</a:t>
            </a:r>
          </a:p>
          <a:p>
            <a:pPr indent="228600"/>
            <a:r>
              <a:rPr lang="ru-RU" sz="2400">
                <a:cs typeface="Times New Roman" pitchFamily="18" charset="0"/>
              </a:rPr>
              <a:t>праздников, мероприятий;</a:t>
            </a:r>
            <a:endParaRPr lang="ru-RU" sz="2400"/>
          </a:p>
          <a:p>
            <a:pPr indent="228600">
              <a:buFontTx/>
              <a:buChar char="•"/>
            </a:pPr>
            <a:r>
              <a:rPr lang="ru-RU" sz="2400">
                <a:cs typeface="Times New Roman" pitchFamily="18" charset="0"/>
              </a:rPr>
              <a:t>экскурсии за пределы дошкольного</a:t>
            </a:r>
          </a:p>
          <a:p>
            <a:pPr indent="228600"/>
            <a:r>
              <a:rPr lang="ru-RU" sz="2400">
                <a:cs typeface="Times New Roman" pitchFamily="18" charset="0"/>
              </a:rPr>
              <a:t> учреждения и даже города и др.</a:t>
            </a:r>
            <a:endParaRPr lang="ru-RU" sz="2400"/>
          </a:p>
        </p:txBody>
      </p:sp>
      <p:pic>
        <p:nvPicPr>
          <p:cNvPr id="4" name="Рисунок 3" descr="Slajd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7060" y="189451"/>
            <a:ext cx="2965518" cy="2224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67679323.kvp7uozf43.W6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5988" y="153988"/>
            <a:ext cx="3021012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67679500.qj7le6nw84.W66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7888" y="180975"/>
            <a:ext cx="3033712" cy="425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P70703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6442" y="4426528"/>
            <a:ext cx="3241963" cy="2431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P218048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557281" y="4399219"/>
            <a:ext cx="3278374" cy="2458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пдд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17035" y="4412512"/>
            <a:ext cx="3299140" cy="2445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PC06053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03357" y="4385929"/>
            <a:ext cx="3296094" cy="2472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P4260030.JPG"/>
          <p:cNvPicPr>
            <a:picLocks noChangeAspect="1"/>
          </p:cNvPicPr>
          <p:nvPr/>
        </p:nvPicPr>
        <p:blipFill>
          <a:blip r:embed="rId9" cstate="print"/>
          <a:srcRect l="17791" t="16899" r="10581" b="8682"/>
          <a:stretch>
            <a:fillRect/>
          </a:stretch>
        </p:blipFill>
        <p:spPr>
          <a:xfrm>
            <a:off x="5656343" y="4380614"/>
            <a:ext cx="3179312" cy="2477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P2010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5068" y="3730336"/>
            <a:ext cx="3104348" cy="232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Рисунок 2" descr="P1220013.JPG"/>
          <p:cNvPicPr>
            <a:picLocks noChangeAspect="1"/>
          </p:cNvPicPr>
          <p:nvPr/>
        </p:nvPicPr>
        <p:blipFill>
          <a:blip r:embed="rId3" cstate="print"/>
          <a:srcRect l="5228" r="7954" b="5759"/>
          <a:stretch>
            <a:fillRect/>
          </a:stretch>
        </p:blipFill>
        <p:spPr bwMode="auto">
          <a:xfrm>
            <a:off x="327026" y="3709989"/>
            <a:ext cx="2904548" cy="236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-облако 4"/>
          <p:cNvSpPr/>
          <p:nvPr/>
        </p:nvSpPr>
        <p:spPr>
          <a:xfrm>
            <a:off x="0" y="-280988"/>
            <a:ext cx="6281738" cy="2806701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197" name="Rectangle 1"/>
          <p:cNvSpPr>
            <a:spLocks noChangeArrowheads="1"/>
          </p:cNvSpPr>
          <p:nvPr/>
        </p:nvSpPr>
        <p:spPr bwMode="auto">
          <a:xfrm>
            <a:off x="280555" y="187036"/>
            <a:ext cx="6577445" cy="198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/>
            <a:r>
              <a:rPr lang="ru-RU" sz="2400" b="1" dirty="0">
                <a:cs typeface="Times New Roman" pitchFamily="18" charset="0"/>
              </a:rPr>
              <a:t>Технология «</a:t>
            </a:r>
            <a:r>
              <a:rPr lang="ru-RU" sz="2400" b="1" dirty="0" err="1">
                <a:cs typeface="Times New Roman" pitchFamily="18" charset="0"/>
              </a:rPr>
              <a:t>Портфолио</a:t>
            </a:r>
            <a:r>
              <a:rPr lang="ru-RU" sz="2400" b="1" dirty="0">
                <a:cs typeface="Times New Roman" pitchFamily="18" charset="0"/>
              </a:rPr>
              <a:t>»</a:t>
            </a:r>
            <a:r>
              <a:rPr lang="ru-RU" sz="2400" dirty="0">
                <a:cs typeface="Times New Roman" pitchFamily="18" charset="0"/>
              </a:rPr>
              <a:t> – это способ фиксирования, накопления и аутентичного оценивания индивидуальных образовательных результатов воспитанника </a:t>
            </a:r>
            <a:r>
              <a:rPr lang="ru-RU" sz="2400" dirty="0" smtClean="0">
                <a:cs typeface="Times New Roman" pitchFamily="18" charset="0"/>
              </a:rPr>
              <a:t>в</a:t>
            </a:r>
          </a:p>
          <a:p>
            <a:pPr indent="180975"/>
            <a:r>
              <a:rPr lang="ru-RU" sz="2400" dirty="0" smtClean="0">
                <a:cs typeface="Times New Roman" pitchFamily="18" charset="0"/>
              </a:rPr>
              <a:t>определенный </a:t>
            </a:r>
            <a:r>
              <a:rPr lang="ru-RU" sz="2400" dirty="0">
                <a:cs typeface="Times New Roman" pitchFamily="18" charset="0"/>
              </a:rPr>
              <a:t>период его обучения. </a:t>
            </a:r>
            <a:endParaRPr lang="ru-RU" sz="2400" dirty="0"/>
          </a:p>
        </p:txBody>
      </p:sp>
      <p:pic>
        <p:nvPicPr>
          <p:cNvPr id="7" name="Рисунок 6" descr="P20200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29301" y="1345623"/>
            <a:ext cx="3075708" cy="2306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5473" y="176646"/>
            <a:ext cx="8749145" cy="64631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7981" y="498765"/>
            <a:ext cx="7813963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/>
              <a:t>Раздел «Познакомьтесь это я!»</a:t>
            </a:r>
          </a:p>
          <a:p>
            <a:pPr marL="342900" indent="-342900">
              <a:buAutoNum type="arabicPeriod" startAt="2"/>
            </a:pPr>
            <a:r>
              <a:rPr lang="ru-RU" sz="2400" b="1" dirty="0" smtClean="0"/>
              <a:t>Раздел </a:t>
            </a:r>
            <a:r>
              <a:rPr lang="ru-RU" sz="2400" b="1" dirty="0"/>
              <a:t>«Мой </a:t>
            </a:r>
            <a:r>
              <a:rPr lang="ru-RU" sz="2400" b="1" dirty="0" smtClean="0"/>
              <a:t>мир»</a:t>
            </a:r>
            <a:r>
              <a:rPr lang="ru-RU" sz="2400" dirty="0" smtClean="0"/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информацию </a:t>
            </a:r>
            <a:r>
              <a:rPr lang="ru-RU" sz="2400" dirty="0"/>
              <a:t>обо </a:t>
            </a:r>
            <a:r>
              <a:rPr lang="ru-RU" sz="2400" dirty="0" smtClean="0"/>
              <a:t>мне «Как я расту»</a:t>
            </a:r>
            <a:endParaRPr lang="ru-RU" sz="2400" dirty="0"/>
          </a:p>
          <a:p>
            <a:pPr lvl="0">
              <a:buFont typeface="Arial" pitchFamily="34" charset="0"/>
              <a:buChar char="•"/>
            </a:pPr>
            <a:r>
              <a:rPr lang="ru-RU" sz="2400" dirty="0" smtClean="0"/>
              <a:t>     моя </a:t>
            </a:r>
            <a:r>
              <a:rPr lang="ru-RU" sz="2400" dirty="0"/>
              <a:t>семья 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 smtClean="0"/>
              <a:t>     мои </a:t>
            </a:r>
            <a:r>
              <a:rPr lang="ru-RU" sz="2400" dirty="0"/>
              <a:t>друзья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 smtClean="0"/>
              <a:t>     мои </a:t>
            </a:r>
            <a:r>
              <a:rPr lang="ru-RU" sz="2400" dirty="0"/>
              <a:t>увлечения«Вот что я могу</a:t>
            </a:r>
            <a:r>
              <a:rPr lang="ru-RU" sz="2400" dirty="0" smtClean="0"/>
              <a:t>!»</a:t>
            </a:r>
            <a:endParaRPr lang="ru-RU" sz="2400" dirty="0"/>
          </a:p>
          <a:p>
            <a:pPr lvl="0">
              <a:buFont typeface="Arial" pitchFamily="34" charset="0"/>
              <a:buChar char="•"/>
            </a:pPr>
            <a:r>
              <a:rPr lang="ru-RU" sz="2400" dirty="0" smtClean="0"/>
              <a:t>     мой </a:t>
            </a:r>
            <a:r>
              <a:rPr lang="ru-RU" sz="2400" dirty="0"/>
              <a:t>детский сад 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 smtClean="0"/>
              <a:t>     мои </a:t>
            </a:r>
            <a:r>
              <a:rPr lang="ru-RU" sz="2400" dirty="0"/>
              <a:t>кружки моё участие в мероприятиях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   «</a:t>
            </a:r>
            <a:r>
              <a:rPr lang="ru-RU" sz="2400" dirty="0" err="1"/>
              <a:t>Портфолио</a:t>
            </a:r>
            <a:r>
              <a:rPr lang="ru-RU" sz="2400" dirty="0"/>
              <a:t> выходного </a:t>
            </a:r>
            <a:r>
              <a:rPr lang="ru-RU" sz="2400" dirty="0" smtClean="0"/>
              <a:t>дня - мои </a:t>
            </a:r>
            <a:r>
              <a:rPr lang="ru-RU" sz="2400" dirty="0"/>
              <a:t>путешествия</a:t>
            </a:r>
            <a:r>
              <a:rPr lang="ru-RU" sz="2400" dirty="0" smtClean="0"/>
              <a:t>»</a:t>
            </a:r>
          </a:p>
          <a:p>
            <a:r>
              <a:rPr lang="ru-RU" sz="2400" b="1" dirty="0"/>
              <a:t>3 Раздел «Мои </a:t>
            </a:r>
            <a:r>
              <a:rPr lang="ru-RU" sz="2400" b="1" dirty="0" smtClean="0"/>
              <a:t>достижения»</a:t>
            </a:r>
            <a:r>
              <a:rPr lang="ru-RU" sz="2400" dirty="0" smtClean="0"/>
              <a:t>:</a:t>
            </a:r>
            <a:endParaRPr lang="ru-RU" sz="2400" dirty="0"/>
          </a:p>
          <a:p>
            <a:pPr>
              <a:buFont typeface="Arial" pitchFamily="34" charset="0"/>
              <a:buChar char="•"/>
            </a:pPr>
            <a:r>
              <a:rPr lang="ru-RU" sz="2400" dirty="0"/>
              <a:t> портфель документов – результаты индивидуальной диагностики, копии дипломов, наград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удостоверения об участии в конкурсах и пр.;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 портфель работ – фото выполненных работ на бумажном носителе А4;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 портфель отзывов </a:t>
            </a:r>
            <a:endParaRPr lang="ru-RU" sz="2400" b="1" dirty="0" smtClean="0"/>
          </a:p>
          <a:p>
            <a:endParaRPr lang="ru-RU" dirty="0"/>
          </a:p>
        </p:txBody>
      </p:sp>
      <p:pic>
        <p:nvPicPr>
          <p:cNvPr id="12" name="Рисунок 11" descr="01-portfolio-dlya-detskogo-sada-v-rozovyih-tona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91396" y="209366"/>
            <a:ext cx="1398206" cy="1972726"/>
          </a:xfrm>
          <a:prstGeom prst="rect">
            <a:avLst/>
          </a:prstGeom>
        </p:spPr>
      </p:pic>
      <p:pic>
        <p:nvPicPr>
          <p:cNvPr id="13" name="Рисунок 12" descr="02-portfolio-dlya-detskogo-sada-Klubni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1649" y="228599"/>
            <a:ext cx="1366515" cy="1922825"/>
          </a:xfrm>
          <a:prstGeom prst="rect">
            <a:avLst/>
          </a:prstGeom>
        </p:spPr>
      </p:pic>
      <p:pic>
        <p:nvPicPr>
          <p:cNvPr id="14" name="Рисунок 13" descr="06-portfolio-dlya-detskogo-sada-Klubni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65395" y="4592782"/>
            <a:ext cx="1441299" cy="2036619"/>
          </a:xfrm>
          <a:prstGeom prst="rect">
            <a:avLst/>
          </a:prstGeom>
        </p:spPr>
      </p:pic>
      <p:pic>
        <p:nvPicPr>
          <p:cNvPr id="15" name="Рисунок 14" descr="15_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45413" y="2317172"/>
            <a:ext cx="1367764" cy="1932710"/>
          </a:xfrm>
          <a:prstGeom prst="rect">
            <a:avLst/>
          </a:prstGeom>
        </p:spPr>
      </p:pic>
      <p:pic>
        <p:nvPicPr>
          <p:cNvPr id="16" name="Рисунок 15" descr="алщтшгн.jpg"/>
          <p:cNvPicPr>
            <a:picLocks noChangeAspect="1"/>
          </p:cNvPicPr>
          <p:nvPr/>
        </p:nvPicPr>
        <p:blipFill>
          <a:blip r:embed="rId6" cstate="print"/>
          <a:srcRect l="37954" t="22424" r="33068"/>
          <a:stretch>
            <a:fillRect/>
          </a:stretch>
        </p:blipFill>
        <p:spPr>
          <a:xfrm>
            <a:off x="6213764" y="685800"/>
            <a:ext cx="440111" cy="883675"/>
          </a:xfrm>
          <a:prstGeom prst="rect">
            <a:avLst/>
          </a:prstGeom>
        </p:spPr>
      </p:pic>
      <p:pic>
        <p:nvPicPr>
          <p:cNvPr id="19" name="Рисунок 18" descr="DSC02810.JPG"/>
          <p:cNvPicPr>
            <a:picLocks noChangeAspect="1"/>
          </p:cNvPicPr>
          <p:nvPr/>
        </p:nvPicPr>
        <p:blipFill>
          <a:blip r:embed="rId7" cstate="print"/>
          <a:srcRect l="14091" t="10303" r="13182" b="23182"/>
          <a:stretch>
            <a:fillRect/>
          </a:stretch>
        </p:blipFill>
        <p:spPr>
          <a:xfrm>
            <a:off x="7606145" y="872837"/>
            <a:ext cx="945573" cy="648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1381991" y="363682"/>
            <a:ext cx="41355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/>
              <a:t>Раздел «Портрет моего ребенка»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8209" y="176645"/>
            <a:ext cx="8676409" cy="64111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05245" y="275502"/>
            <a:ext cx="7928264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Мой сын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Тимофей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уникальный ребенок!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Наверное, как и любая другая мама, я могу часами рассказывать про уникальность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именно своего ребенка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весь мир кричать о его успехах. И не важно что это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первые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самостоятельные шаги, первая самостоятельная поделка, за которую получили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грамоту и т.д. Главное, что это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все ЕГО успехи и заслуги.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я люблю когда мой сын смеется! Когда носится как ураган. Я завидую его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энергии! Как же, порой нам, взрослым людям ее не хватает. Прям так и хочется,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зажать своего ребенка, обнять и сказать: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Давай-ка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подпитай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маму, своим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позитивом!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Вообще мне просто бывает интересно наблюдать за поведением своего сыночка.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он поступит в той или иной жизненной ситуации? Конечно же,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очень бы хотелось, чтобы он вырос галантным, обходительным, интеллигентным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мужчиной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Хочется привить ему любовь к спорту. Ведь именно он дисциплинирует,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закаляет тело и дух. Пока что, у Тимофея, этот интерес я нахожу.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 обожает плавать! Кто знает, может сейчас я воспитываю будущего пловца?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 нравится, что мой ребенок усидчивый. Если его что-то по-настоящему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заинтересовало, то он будет часами сидеть, и не отрываясь, заниматься делом.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и любой мальчишка, Тима очень любознательный. Ему надо все попробовать и ощутить на собственном опыте. Теория его не устроит. Он очень любит помогать в домашних делах. И совершенно не важно, что потом можно не досчитаться пары бокалов или убирать лужи с пола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Он же помогал! Он хотел сделать маме приятно! Мой мальчик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Каждый раз, я смотрю на него и восторгаюсь. В свои 5 лет он понимает и лучше меня может обращаться с электронной техникой, компьютерами, смартфонами,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гаджетами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телефонами. От куда у него все эти навыки? Приходится только поражаться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знаю, что я не идеальная мать. Меня часто не бывает дома. И я не знаю как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правильно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воспитывать детей. Но для меня мой сын всегда будет самым лучшим, уникальным и хорошим. Мне самой уже есть чему поучиться у ребенка. Например, доброте, отзывчивости, усердию, усидчивости и т.д.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Воспитатели в садике мне в этом очень сильно помогают. Они не просто занимаются с моим ребенком, от части, они воспитывают и меня саму. Вообще у коллектива детсада № 16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колоссальный багаж опыта, знаний и умений. Они всегда помогут и подскажут как правильно поступить в той или иной ситуации. Это касается не только вопросов воспитания, но и любых других. За это, очень хочется выразить им свое почтение и уважение!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От всей души,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Колдашова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К.А.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8" name="Рисунок 7" descr="20170926_141035(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428075" y="842966"/>
            <a:ext cx="2836720" cy="2127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854.JPG"/>
          <p:cNvPicPr>
            <a:picLocks noChangeAspect="1"/>
          </p:cNvPicPr>
          <p:nvPr/>
        </p:nvPicPr>
        <p:blipFill>
          <a:blip r:embed="rId2" cstate="print"/>
          <a:srcRect l="3636" t="3182"/>
          <a:stretch>
            <a:fillRect/>
          </a:stretch>
        </p:blipFill>
        <p:spPr>
          <a:xfrm>
            <a:off x="852054" y="335817"/>
            <a:ext cx="3470564" cy="2615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DSC028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5164" y="155862"/>
            <a:ext cx="2971799" cy="2228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02836.JPG"/>
          <p:cNvPicPr>
            <a:picLocks noChangeAspect="1"/>
          </p:cNvPicPr>
          <p:nvPr/>
        </p:nvPicPr>
        <p:blipFill>
          <a:blip r:embed="rId4" cstate="print"/>
          <a:srcRect l="12273" t="22121" r="24545"/>
          <a:stretch>
            <a:fillRect/>
          </a:stretch>
        </p:blipFill>
        <p:spPr>
          <a:xfrm>
            <a:off x="1039091" y="3283527"/>
            <a:ext cx="3345873" cy="3093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02840.JPG"/>
          <p:cNvPicPr>
            <a:picLocks noChangeAspect="1"/>
          </p:cNvPicPr>
          <p:nvPr/>
        </p:nvPicPr>
        <p:blipFill>
          <a:blip r:embed="rId5" cstate="print"/>
          <a:srcRect l="10682" t="10606" r="36250" b="9697"/>
          <a:stretch>
            <a:fillRect/>
          </a:stretch>
        </p:blipFill>
        <p:spPr>
          <a:xfrm>
            <a:off x="6182591" y="2670464"/>
            <a:ext cx="2597728" cy="2925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903" y="2504211"/>
            <a:ext cx="1447379" cy="2046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8545" y="4706349"/>
            <a:ext cx="1413163" cy="1998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4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9745" y="2410148"/>
            <a:ext cx="1501435" cy="2109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5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75" y="125413"/>
            <a:ext cx="1551998" cy="2177585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Кудрицкий Куклы 20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0040" y="2421082"/>
            <a:ext cx="1502241" cy="2067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Колчев Иван 1 место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31230" y="135083"/>
            <a:ext cx="1443181" cy="2026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Омельченко Никита, Денисова 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34046" y="4687724"/>
            <a:ext cx="1398450" cy="1941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136525" y="4987925"/>
          <a:ext cx="1941513" cy="1371600"/>
        </p:xfrm>
        <a:graphic>
          <a:graphicData uri="http://schemas.openxmlformats.org/presentationml/2006/ole">
            <p:oleObj spid="_x0000_s1026" name="Acrobat Document" r:id="rId10" imgW="8020050" imgH="5667375" progId="AcroExch.Document.11">
              <p:embed/>
            </p:oleObj>
          </a:graphicData>
        </a:graphic>
      </p:graphicFrame>
      <p:pic>
        <p:nvPicPr>
          <p:cNvPr id="12" name="Рисунок 11" descr="Untitled.FR16.tif"/>
          <p:cNvPicPr>
            <a:picLocks noChangeAspect="1"/>
          </p:cNvPicPr>
          <p:nvPr/>
        </p:nvPicPr>
        <p:blipFill>
          <a:blip r:embed="rId11" cstate="print"/>
          <a:srcRect r="3934" b="1818"/>
          <a:stretch>
            <a:fillRect/>
          </a:stretch>
        </p:blipFill>
        <p:spPr>
          <a:xfrm>
            <a:off x="2161308" y="110555"/>
            <a:ext cx="1426141" cy="2061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Навстречу Пасхе.JPG"/>
          <p:cNvPicPr>
            <a:picLocks noChangeAspect="1"/>
          </p:cNvPicPr>
          <p:nvPr/>
        </p:nvPicPr>
        <p:blipFill>
          <a:blip r:embed="rId12" cstate="print"/>
          <a:srcRect r="26909" b="114"/>
          <a:stretch>
            <a:fillRect/>
          </a:stretch>
        </p:blipFill>
        <p:spPr>
          <a:xfrm>
            <a:off x="5811448" y="203489"/>
            <a:ext cx="3145516" cy="2851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награждение Навстречу Пасхе.JPG"/>
          <p:cNvPicPr>
            <a:picLocks noChangeAspect="1"/>
          </p:cNvPicPr>
          <p:nvPr/>
        </p:nvPicPr>
        <p:blipFill>
          <a:blip r:embed="rId13" cstate="print"/>
          <a:srcRect l="14429" t="14135" r="10331" b="11058"/>
          <a:stretch>
            <a:fillRect/>
          </a:stretch>
        </p:blipFill>
        <p:spPr>
          <a:xfrm>
            <a:off x="5796244" y="415637"/>
            <a:ext cx="3098374" cy="2036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20170427_172728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5400000">
            <a:off x="4653972" y="1385553"/>
            <a:ext cx="5467928" cy="3075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651</TotalTime>
  <Words>951</Words>
  <Application>Microsoft Office PowerPoint</Application>
  <PresentationFormat>Экран (4:3)</PresentationFormat>
  <Paragraphs>83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Calibri</vt:lpstr>
      <vt:lpstr>Arial</vt:lpstr>
      <vt:lpstr>Calibri Light</vt:lpstr>
      <vt:lpstr>Times New Roman</vt:lpstr>
      <vt:lpstr>Тема Office</vt:lpstr>
      <vt:lpstr>Adobe Acrobat Document</vt:lpstr>
      <vt:lpstr>Диаграмма Microsoft Office Excel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Инна</dc:creator>
  <cp:lastModifiedBy>User</cp:lastModifiedBy>
  <cp:revision>64</cp:revision>
  <dcterms:created xsi:type="dcterms:W3CDTF">2015-04-13T10:01:15Z</dcterms:created>
  <dcterms:modified xsi:type="dcterms:W3CDTF">2018-02-02T10:40:00Z</dcterms:modified>
</cp:coreProperties>
</file>